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8" r:id="rId3"/>
    <p:sldId id="259" r:id="rId4"/>
    <p:sldId id="265" r:id="rId5"/>
    <p:sldId id="260" r:id="rId6"/>
    <p:sldId id="262" r:id="rId7"/>
    <p:sldId id="266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8DD14-DD20-4581-9201-D3EA55500431}" v="42" dt="2025-10-15T22:44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cikit-learn.org/stable/" TargetMode="External"/><Relationship Id="rId1" Type="http://schemas.openxmlformats.org/officeDocument/2006/relationships/hyperlink" Target="https://archive.ics.uci.edu/ml/datasets/auto+mpg" TargetMode="Externa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hyperlink" Target="https://archive.ics.uci.edu/ml/datasets/auto+mpg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s://scikit-learn.org/stable/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FC418-8E43-40AE-873F-3018D7B78D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0CE308-C70F-4C54-8CDA-9F78453BF7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UCI Machine Learning Repository — Auto MPG Dataset: </a:t>
          </a:r>
          <a:r>
            <a:rPr lang="en-US" dirty="0">
              <a:hlinkClick xmlns:r="http://schemas.openxmlformats.org/officeDocument/2006/relationships" r:id="rId1"/>
            </a:rPr>
            <a:t>https://archive.ics.uci.edu/ml/datasets/auto+mpg</a:t>
          </a:r>
          <a:r>
            <a:rPr lang="en-US" dirty="0"/>
            <a:t> </a:t>
          </a:r>
        </a:p>
      </dgm:t>
    </dgm:pt>
    <dgm:pt modelId="{8F404581-B3EE-4681-9FAD-1292B2C47F30}" type="parTrans" cxnId="{F6477DB2-B728-4A47-8DFF-F420919A3341}">
      <dgm:prSet/>
      <dgm:spPr/>
      <dgm:t>
        <a:bodyPr/>
        <a:lstStyle/>
        <a:p>
          <a:endParaRPr lang="en-US"/>
        </a:p>
      </dgm:t>
    </dgm:pt>
    <dgm:pt modelId="{18A9684C-79C9-4C28-A6A6-029CEBD76D69}" type="sibTrans" cxnId="{F6477DB2-B728-4A47-8DFF-F420919A3341}">
      <dgm:prSet/>
      <dgm:spPr/>
      <dgm:t>
        <a:bodyPr/>
        <a:lstStyle/>
        <a:p>
          <a:endParaRPr lang="en-US"/>
        </a:p>
      </dgm:t>
    </dgm:pt>
    <dgm:pt modelId="{5279999D-CF24-430E-95CD-41F029EEF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Scikit-learn Documentation: </a:t>
          </a:r>
          <a:r>
            <a:rPr lang="en-US" dirty="0">
              <a:hlinkClick xmlns:r="http://schemas.openxmlformats.org/officeDocument/2006/relationships" r:id="rId2"/>
            </a:rPr>
            <a:t>https://scikit-learn.org/stable/</a:t>
          </a:r>
          <a:r>
            <a:rPr lang="en-US" dirty="0"/>
            <a:t> </a:t>
          </a:r>
        </a:p>
      </dgm:t>
    </dgm:pt>
    <dgm:pt modelId="{592CA015-B029-4C7D-A766-6A63E3BC5624}" type="parTrans" cxnId="{F93E5115-CBCA-49A8-AFE8-956EF0C584E0}">
      <dgm:prSet/>
      <dgm:spPr/>
      <dgm:t>
        <a:bodyPr/>
        <a:lstStyle/>
        <a:p>
          <a:endParaRPr lang="en-US"/>
        </a:p>
      </dgm:t>
    </dgm:pt>
    <dgm:pt modelId="{652B6A58-7677-4578-BFFC-8A85983E24C2}" type="sibTrans" cxnId="{F93E5115-CBCA-49A8-AFE8-956EF0C584E0}">
      <dgm:prSet/>
      <dgm:spPr/>
      <dgm:t>
        <a:bodyPr/>
        <a:lstStyle/>
        <a:p>
          <a:endParaRPr lang="en-US"/>
        </a:p>
      </dgm:t>
    </dgm:pt>
    <dgm:pt modelId="{903C61A1-00C2-430E-8D24-45140E373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Kaggle Auto MPG Explorations</a:t>
          </a:r>
        </a:p>
      </dgm:t>
    </dgm:pt>
    <dgm:pt modelId="{17EB6CF5-69DE-4352-A153-3E3C0A7AC230}" type="parTrans" cxnId="{B90756FE-C93F-4C1C-8A1F-0FD267E5CE73}">
      <dgm:prSet/>
      <dgm:spPr/>
      <dgm:t>
        <a:bodyPr/>
        <a:lstStyle/>
        <a:p>
          <a:endParaRPr lang="en-US"/>
        </a:p>
      </dgm:t>
    </dgm:pt>
    <dgm:pt modelId="{DC1F5051-ACB1-4861-8E1F-29AEBF73C21E}" type="sibTrans" cxnId="{B90756FE-C93F-4C1C-8A1F-0FD267E5CE73}">
      <dgm:prSet/>
      <dgm:spPr/>
      <dgm:t>
        <a:bodyPr/>
        <a:lstStyle/>
        <a:p>
          <a:endParaRPr lang="en-US"/>
        </a:p>
      </dgm:t>
    </dgm:pt>
    <dgm:pt modelId="{BA83CF69-DA90-466A-A3C3-74801146EEB5}" type="pres">
      <dgm:prSet presAssocID="{3F2FC418-8E43-40AE-873F-3018D7B78D8C}" presName="root" presStyleCnt="0">
        <dgm:presLayoutVars>
          <dgm:dir/>
          <dgm:resizeHandles val="exact"/>
        </dgm:presLayoutVars>
      </dgm:prSet>
      <dgm:spPr/>
    </dgm:pt>
    <dgm:pt modelId="{FA180D46-C28D-40D9-B9CA-50F76F0D5B46}" type="pres">
      <dgm:prSet presAssocID="{AE0CE308-C70F-4C54-8CDA-9F78453BF7B4}" presName="compNode" presStyleCnt="0"/>
      <dgm:spPr/>
    </dgm:pt>
    <dgm:pt modelId="{DC5C48C9-9D06-4951-B185-B3B8AEDC35F6}" type="pres">
      <dgm:prSet presAssocID="{AE0CE308-C70F-4C54-8CDA-9F78453BF7B4}" presName="bgRect" presStyleLbl="bgShp" presStyleIdx="0" presStyleCnt="3"/>
      <dgm:spPr/>
    </dgm:pt>
    <dgm:pt modelId="{619E10F8-A6F7-4D4C-BD38-1CBCF6C74477}" type="pres">
      <dgm:prSet presAssocID="{AE0CE308-C70F-4C54-8CDA-9F78453BF7B4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93B815-395C-4E64-A2C5-5D93B9A6B9E0}" type="pres">
      <dgm:prSet presAssocID="{AE0CE308-C70F-4C54-8CDA-9F78453BF7B4}" presName="spaceRect" presStyleCnt="0"/>
      <dgm:spPr/>
    </dgm:pt>
    <dgm:pt modelId="{1AA0B319-6787-4F73-8E41-C81036D29401}" type="pres">
      <dgm:prSet presAssocID="{AE0CE308-C70F-4C54-8CDA-9F78453BF7B4}" presName="parTx" presStyleLbl="revTx" presStyleIdx="0" presStyleCnt="3">
        <dgm:presLayoutVars>
          <dgm:chMax val="0"/>
          <dgm:chPref val="0"/>
        </dgm:presLayoutVars>
      </dgm:prSet>
      <dgm:spPr/>
    </dgm:pt>
    <dgm:pt modelId="{8A5273BD-3699-4F3F-BED3-93C78ADDE2A8}" type="pres">
      <dgm:prSet presAssocID="{18A9684C-79C9-4C28-A6A6-029CEBD76D69}" presName="sibTrans" presStyleCnt="0"/>
      <dgm:spPr/>
    </dgm:pt>
    <dgm:pt modelId="{2D95FFD8-EA43-449A-BC3B-FD50B50DFC9D}" type="pres">
      <dgm:prSet presAssocID="{5279999D-CF24-430E-95CD-41F029EEF37D}" presName="compNode" presStyleCnt="0"/>
      <dgm:spPr/>
    </dgm:pt>
    <dgm:pt modelId="{617BCF65-C765-4D04-971E-6B9118C50DF7}" type="pres">
      <dgm:prSet presAssocID="{5279999D-CF24-430E-95CD-41F029EEF37D}" presName="bgRect" presStyleLbl="bgShp" presStyleIdx="1" presStyleCnt="3"/>
      <dgm:spPr/>
    </dgm:pt>
    <dgm:pt modelId="{F6F0B783-D73A-46E9-8842-90558F278FCD}" type="pres">
      <dgm:prSet presAssocID="{5279999D-CF24-430E-95CD-41F029EEF37D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8E74B7D-C4E9-4FB9-B5A1-B8B31F185758}" type="pres">
      <dgm:prSet presAssocID="{5279999D-CF24-430E-95CD-41F029EEF37D}" presName="spaceRect" presStyleCnt="0"/>
      <dgm:spPr/>
    </dgm:pt>
    <dgm:pt modelId="{B36637AE-88EA-4465-BDA5-DE8EC97E6D7A}" type="pres">
      <dgm:prSet presAssocID="{5279999D-CF24-430E-95CD-41F029EEF37D}" presName="parTx" presStyleLbl="revTx" presStyleIdx="1" presStyleCnt="3">
        <dgm:presLayoutVars>
          <dgm:chMax val="0"/>
          <dgm:chPref val="0"/>
        </dgm:presLayoutVars>
      </dgm:prSet>
      <dgm:spPr/>
    </dgm:pt>
    <dgm:pt modelId="{272F9926-02C8-4FBE-97BB-39AB785C6663}" type="pres">
      <dgm:prSet presAssocID="{652B6A58-7677-4578-BFFC-8A85983E24C2}" presName="sibTrans" presStyleCnt="0"/>
      <dgm:spPr/>
    </dgm:pt>
    <dgm:pt modelId="{5FE0139D-D0C0-4D06-A8FE-82DDFF26FC78}" type="pres">
      <dgm:prSet presAssocID="{903C61A1-00C2-430E-8D24-45140E3734D9}" presName="compNode" presStyleCnt="0"/>
      <dgm:spPr/>
    </dgm:pt>
    <dgm:pt modelId="{12BFDC84-F1AB-460A-9DFC-7615FF091249}" type="pres">
      <dgm:prSet presAssocID="{903C61A1-00C2-430E-8D24-45140E3734D9}" presName="bgRect" presStyleLbl="bgShp" presStyleIdx="2" presStyleCnt="3" custLinFactNeighborY="43"/>
      <dgm:spPr/>
    </dgm:pt>
    <dgm:pt modelId="{56DC5674-9916-4D6C-8F21-24D9E43A630F}" type="pres">
      <dgm:prSet presAssocID="{903C61A1-00C2-430E-8D24-45140E3734D9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2D3DF7-1814-4826-90C2-0A4DE924ED45}" type="pres">
      <dgm:prSet presAssocID="{903C61A1-00C2-430E-8D24-45140E3734D9}" presName="spaceRect" presStyleCnt="0"/>
      <dgm:spPr/>
    </dgm:pt>
    <dgm:pt modelId="{880234D8-7E4C-487E-B6B7-D7DDE66C7E9E}" type="pres">
      <dgm:prSet presAssocID="{903C61A1-00C2-430E-8D24-45140E3734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3E5115-CBCA-49A8-AFE8-956EF0C584E0}" srcId="{3F2FC418-8E43-40AE-873F-3018D7B78D8C}" destId="{5279999D-CF24-430E-95CD-41F029EEF37D}" srcOrd="1" destOrd="0" parTransId="{592CA015-B029-4C7D-A766-6A63E3BC5624}" sibTransId="{652B6A58-7677-4578-BFFC-8A85983E24C2}"/>
    <dgm:cxn modelId="{D53FF448-27E6-4447-8BD4-053DAFECC9EF}" type="presOf" srcId="{3F2FC418-8E43-40AE-873F-3018D7B78D8C}" destId="{BA83CF69-DA90-466A-A3C3-74801146EEB5}" srcOrd="0" destOrd="0" presId="urn:microsoft.com/office/officeart/2018/2/layout/IconVerticalSolidList"/>
    <dgm:cxn modelId="{F910EC7C-E1B4-439B-841D-D5EA657DB7AD}" type="presOf" srcId="{5279999D-CF24-430E-95CD-41F029EEF37D}" destId="{B36637AE-88EA-4465-BDA5-DE8EC97E6D7A}" srcOrd="0" destOrd="0" presId="urn:microsoft.com/office/officeart/2018/2/layout/IconVerticalSolidList"/>
    <dgm:cxn modelId="{553E9093-614B-45A5-A921-F8A4D945C573}" type="presOf" srcId="{AE0CE308-C70F-4C54-8CDA-9F78453BF7B4}" destId="{1AA0B319-6787-4F73-8E41-C81036D29401}" srcOrd="0" destOrd="0" presId="urn:microsoft.com/office/officeart/2018/2/layout/IconVerticalSolidList"/>
    <dgm:cxn modelId="{F6477DB2-B728-4A47-8DFF-F420919A3341}" srcId="{3F2FC418-8E43-40AE-873F-3018D7B78D8C}" destId="{AE0CE308-C70F-4C54-8CDA-9F78453BF7B4}" srcOrd="0" destOrd="0" parTransId="{8F404581-B3EE-4681-9FAD-1292B2C47F30}" sibTransId="{18A9684C-79C9-4C28-A6A6-029CEBD76D69}"/>
    <dgm:cxn modelId="{AFAB1AB6-DD27-4595-A350-0783EC1B9E78}" type="presOf" srcId="{903C61A1-00C2-430E-8D24-45140E3734D9}" destId="{880234D8-7E4C-487E-B6B7-D7DDE66C7E9E}" srcOrd="0" destOrd="0" presId="urn:microsoft.com/office/officeart/2018/2/layout/IconVerticalSolidList"/>
    <dgm:cxn modelId="{B90756FE-C93F-4C1C-8A1F-0FD267E5CE73}" srcId="{3F2FC418-8E43-40AE-873F-3018D7B78D8C}" destId="{903C61A1-00C2-430E-8D24-45140E3734D9}" srcOrd="2" destOrd="0" parTransId="{17EB6CF5-69DE-4352-A153-3E3C0A7AC230}" sibTransId="{DC1F5051-ACB1-4861-8E1F-29AEBF73C21E}"/>
    <dgm:cxn modelId="{C19A8308-4891-4BA0-88DB-5D0B1649C7D2}" type="presParOf" srcId="{BA83CF69-DA90-466A-A3C3-74801146EEB5}" destId="{FA180D46-C28D-40D9-B9CA-50F76F0D5B46}" srcOrd="0" destOrd="0" presId="urn:microsoft.com/office/officeart/2018/2/layout/IconVerticalSolidList"/>
    <dgm:cxn modelId="{D52A8C82-D95B-48B3-BF6C-DF46155EF4D6}" type="presParOf" srcId="{FA180D46-C28D-40D9-B9CA-50F76F0D5B46}" destId="{DC5C48C9-9D06-4951-B185-B3B8AEDC35F6}" srcOrd="0" destOrd="0" presId="urn:microsoft.com/office/officeart/2018/2/layout/IconVerticalSolidList"/>
    <dgm:cxn modelId="{1C4319F1-8047-4E7F-9F68-A926577A4445}" type="presParOf" srcId="{FA180D46-C28D-40D9-B9CA-50F76F0D5B46}" destId="{619E10F8-A6F7-4D4C-BD38-1CBCF6C74477}" srcOrd="1" destOrd="0" presId="urn:microsoft.com/office/officeart/2018/2/layout/IconVerticalSolidList"/>
    <dgm:cxn modelId="{B9FDBF12-D517-4319-8FE1-FE45ECCCF3D1}" type="presParOf" srcId="{FA180D46-C28D-40D9-B9CA-50F76F0D5B46}" destId="{AC93B815-395C-4E64-A2C5-5D93B9A6B9E0}" srcOrd="2" destOrd="0" presId="urn:microsoft.com/office/officeart/2018/2/layout/IconVerticalSolidList"/>
    <dgm:cxn modelId="{10C14F98-51E5-4C60-B55E-8F55459AC9B8}" type="presParOf" srcId="{FA180D46-C28D-40D9-B9CA-50F76F0D5B46}" destId="{1AA0B319-6787-4F73-8E41-C81036D29401}" srcOrd="3" destOrd="0" presId="urn:microsoft.com/office/officeart/2018/2/layout/IconVerticalSolidList"/>
    <dgm:cxn modelId="{151B6E31-7B9E-4FB7-A37E-8190EAEF2D52}" type="presParOf" srcId="{BA83CF69-DA90-466A-A3C3-74801146EEB5}" destId="{8A5273BD-3699-4F3F-BED3-93C78ADDE2A8}" srcOrd="1" destOrd="0" presId="urn:microsoft.com/office/officeart/2018/2/layout/IconVerticalSolidList"/>
    <dgm:cxn modelId="{69F3A99E-B072-4744-9259-E7A20ABF4C4C}" type="presParOf" srcId="{BA83CF69-DA90-466A-A3C3-74801146EEB5}" destId="{2D95FFD8-EA43-449A-BC3B-FD50B50DFC9D}" srcOrd="2" destOrd="0" presId="urn:microsoft.com/office/officeart/2018/2/layout/IconVerticalSolidList"/>
    <dgm:cxn modelId="{51100C09-A69E-469F-A7A5-6A1928C3BC17}" type="presParOf" srcId="{2D95FFD8-EA43-449A-BC3B-FD50B50DFC9D}" destId="{617BCF65-C765-4D04-971E-6B9118C50DF7}" srcOrd="0" destOrd="0" presId="urn:microsoft.com/office/officeart/2018/2/layout/IconVerticalSolidList"/>
    <dgm:cxn modelId="{8A04B714-8778-443A-A5C0-E1576521770A}" type="presParOf" srcId="{2D95FFD8-EA43-449A-BC3B-FD50B50DFC9D}" destId="{F6F0B783-D73A-46E9-8842-90558F278FCD}" srcOrd="1" destOrd="0" presId="urn:microsoft.com/office/officeart/2018/2/layout/IconVerticalSolidList"/>
    <dgm:cxn modelId="{A210CE81-2DAC-4488-9109-E832EA8B0649}" type="presParOf" srcId="{2D95FFD8-EA43-449A-BC3B-FD50B50DFC9D}" destId="{18E74B7D-C4E9-4FB9-B5A1-B8B31F185758}" srcOrd="2" destOrd="0" presId="urn:microsoft.com/office/officeart/2018/2/layout/IconVerticalSolidList"/>
    <dgm:cxn modelId="{08C5E83E-3921-423A-AE15-1C958A8D2C50}" type="presParOf" srcId="{2D95FFD8-EA43-449A-BC3B-FD50B50DFC9D}" destId="{B36637AE-88EA-4465-BDA5-DE8EC97E6D7A}" srcOrd="3" destOrd="0" presId="urn:microsoft.com/office/officeart/2018/2/layout/IconVerticalSolidList"/>
    <dgm:cxn modelId="{E5122CCF-D85B-4956-A744-A27F868598E1}" type="presParOf" srcId="{BA83CF69-DA90-466A-A3C3-74801146EEB5}" destId="{272F9926-02C8-4FBE-97BB-39AB785C6663}" srcOrd="3" destOrd="0" presId="urn:microsoft.com/office/officeart/2018/2/layout/IconVerticalSolidList"/>
    <dgm:cxn modelId="{93BA4A26-A59C-4780-8C71-216CAD31AD9A}" type="presParOf" srcId="{BA83CF69-DA90-466A-A3C3-74801146EEB5}" destId="{5FE0139D-D0C0-4D06-A8FE-82DDFF26FC78}" srcOrd="4" destOrd="0" presId="urn:microsoft.com/office/officeart/2018/2/layout/IconVerticalSolidList"/>
    <dgm:cxn modelId="{593938A5-6877-476E-A2F7-9F711139ECAA}" type="presParOf" srcId="{5FE0139D-D0C0-4D06-A8FE-82DDFF26FC78}" destId="{12BFDC84-F1AB-460A-9DFC-7615FF091249}" srcOrd="0" destOrd="0" presId="urn:microsoft.com/office/officeart/2018/2/layout/IconVerticalSolidList"/>
    <dgm:cxn modelId="{13B795A8-C550-4C44-AA8D-E75DAE4D6580}" type="presParOf" srcId="{5FE0139D-D0C0-4D06-A8FE-82DDFF26FC78}" destId="{56DC5674-9916-4D6C-8F21-24D9E43A630F}" srcOrd="1" destOrd="0" presId="urn:microsoft.com/office/officeart/2018/2/layout/IconVerticalSolidList"/>
    <dgm:cxn modelId="{B2C2C764-8888-4B47-923E-F548D277671E}" type="presParOf" srcId="{5FE0139D-D0C0-4D06-A8FE-82DDFF26FC78}" destId="{D42D3DF7-1814-4826-90C2-0A4DE924ED45}" srcOrd="2" destOrd="0" presId="urn:microsoft.com/office/officeart/2018/2/layout/IconVerticalSolidList"/>
    <dgm:cxn modelId="{BF44629D-DE40-4C1C-BC1A-7B83A432F7F7}" type="presParOf" srcId="{5FE0139D-D0C0-4D06-A8FE-82DDFF26FC78}" destId="{880234D8-7E4C-487E-B6B7-D7DDE66C7E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C48C9-9D06-4951-B185-B3B8AEDC35F6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E10F8-A6F7-4D4C-BD38-1CBCF6C74477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0B319-6787-4F73-8E41-C81036D29401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UCI Machine Learning Repository — Auto MPG Dataset: </a:t>
          </a:r>
          <a:r>
            <a:rPr lang="en-US" sz="2200" kern="1200" dirty="0">
              <a:hlinkClick xmlns:r="http://schemas.openxmlformats.org/officeDocument/2006/relationships" r:id="rId3"/>
            </a:rPr>
            <a:t>https://archive.ics.uci.edu/ml/datasets/auto+mpg</a:t>
          </a:r>
          <a:r>
            <a:rPr lang="en-US" sz="2200" kern="1200" dirty="0"/>
            <a:t> </a:t>
          </a:r>
        </a:p>
      </dsp:txBody>
      <dsp:txXfrm>
        <a:off x="1493203" y="552"/>
        <a:ext cx="6736396" cy="1292816"/>
      </dsp:txXfrm>
    </dsp:sp>
    <dsp:sp modelId="{617BCF65-C765-4D04-971E-6B9118C50DF7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0B783-D73A-46E9-8842-90558F278FCD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637AE-88EA-4465-BDA5-DE8EC97E6D7A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Scikit-learn Documentation: </a:t>
          </a:r>
          <a:r>
            <a:rPr lang="en-US" sz="2200" kern="1200" dirty="0">
              <a:hlinkClick xmlns:r="http://schemas.openxmlformats.org/officeDocument/2006/relationships" r:id="rId6"/>
            </a:rPr>
            <a:t>https://scikit-learn.org/stable/</a:t>
          </a:r>
          <a:r>
            <a:rPr lang="en-US" sz="2200" kern="1200" dirty="0"/>
            <a:t> </a:t>
          </a:r>
        </a:p>
      </dsp:txBody>
      <dsp:txXfrm>
        <a:off x="1493203" y="1616573"/>
        <a:ext cx="6736396" cy="1292816"/>
      </dsp:txXfrm>
    </dsp:sp>
    <dsp:sp modelId="{12BFDC84-F1AB-460A-9DFC-7615FF091249}">
      <dsp:nvSpPr>
        <dsp:cNvPr id="0" name=""/>
        <dsp:cNvSpPr/>
      </dsp:nvSpPr>
      <dsp:spPr>
        <a:xfrm>
          <a:off x="0" y="3233146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C5674-9916-4D6C-8F21-24D9E43A630F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234D8-7E4C-487E-B6B7-D7DDE66C7E9E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Kaggle Auto MPG Explorations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AC11A-F46A-41B9-A9ED-30030EDFB506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4C1DC-1D7F-43D5-9DF1-13D9695A5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C1DC-1D7F-43D5-9DF1-13D9695A52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1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se-up of fuel gauge">
            <a:extLst>
              <a:ext uri="{FF2B5EF4-FFF2-40B4-BE49-F238E27FC236}">
                <a16:creationId xmlns:a16="http://schemas.microsoft.com/office/drawing/2014/main" id="{F8D5D397-0415-C179-2437-52C389E1AE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54199-9F05-C01A-7320-905CDABB3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965200"/>
            <a:ext cx="7696200" cy="3564869"/>
          </a:xfrm>
        </p:spPr>
        <p:txBody>
          <a:bodyPr>
            <a:normAutofit/>
          </a:bodyPr>
          <a:lstStyle/>
          <a:p>
            <a:pPr algn="l"/>
            <a:r>
              <a:rPr lang="en-US" sz="100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Predicting Car Fuel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4496D-6E02-80D8-1930-88F0DFB6D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572002"/>
            <a:ext cx="7696200" cy="1202995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Kenyta Blount</a:t>
            </a:r>
          </a:p>
          <a:p>
            <a:pPr algn="l"/>
            <a:r>
              <a:rPr lang="en-US" sz="2800" dirty="0"/>
              <a:t>CS 422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4F9D4D-51A6-900B-5EC5-E4861603E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6364" y="54054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704"/>
    </mc:Choice>
    <mc:Fallback xmlns="">
      <p:transition spd="slow" advTm="1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62DAADC4-A99D-75FD-3B48-599508DD95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8375" r="16625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Type: Supervised Regression</a:t>
            </a:r>
          </a:p>
          <a:p>
            <a:r>
              <a:rPr lang="en-US" dirty="0">
                <a:solidFill>
                  <a:srgbClr val="FFFFFF"/>
                </a:solidFill>
              </a:rPr>
              <a:t>Goal: Predict a car’s Miles per Gallon (MPG) using its characteristics.</a:t>
            </a:r>
          </a:p>
          <a:p>
            <a:r>
              <a:rPr lang="en-US" dirty="0">
                <a:solidFill>
                  <a:srgbClr val="FFFFFF"/>
                </a:solidFill>
              </a:rPr>
              <a:t>Input features include engine size, horsepower, weight, and model year.</a:t>
            </a:r>
          </a:p>
          <a:p>
            <a:r>
              <a:rPr lang="en-US" dirty="0">
                <a:solidFill>
                  <a:srgbClr val="FFFFFF"/>
                </a:solidFill>
              </a:rPr>
              <a:t>Why it matters: cost of fuel + environmental impact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8C6459-3D82-1162-A4F2-B4060E1B5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8630" y="6068218"/>
            <a:ext cx="487363" cy="48736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330"/>
    </mc:Choice>
    <mc:Fallback xmlns="">
      <p:transition spd="slow" advTm="3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A9FB1433-C12C-C0BC-5704-3B1EC3B1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2700" r="13966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Dataset: UCI Auto MPG Dataset (398 samples)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392 cars (after cleaning)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Years: 1970-1982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Features: cylinders, displacement, horsepower, weight, acceleration, model year, origin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Target: MPG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917CCF-D7B4-40B2-9FBB-E3A70C8D0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7138" y="6005512"/>
            <a:ext cx="487363" cy="48736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923"/>
    </mc:Choice>
    <mc:Fallback xmlns="">
      <p:transition spd="slow" advTm="4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213" y="575361"/>
            <a:ext cx="428045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62AE4-BD42-0BE4-CD12-5CA35F77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8452"/>
            <a:ext cx="3731078" cy="358778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Preprocessing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1193254"/>
            <a:ext cx="968730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8295" y="421588"/>
            <a:ext cx="968601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8295" y="421588"/>
            <a:ext cx="968601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4748271"/>
            <a:ext cx="997902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4748271"/>
            <a:ext cx="997902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C67E-FE50-34D1-2426-6974D09E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952" y="1130846"/>
            <a:ext cx="3731078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chemeClr val="bg1"/>
                </a:solidFill>
              </a:rPr>
              <a:t>Removed rows with missing horsepower</a:t>
            </a:r>
          </a:p>
          <a:p>
            <a:pPr>
              <a:lnSpc>
                <a:spcPct val="90000"/>
              </a:lnSpc>
            </a:pPr>
            <a:r>
              <a:rPr lang="en-US" sz="2700">
                <a:solidFill>
                  <a:schemeClr val="bg1"/>
                </a:solidFill>
              </a:rPr>
              <a:t>Dropped text field: car name</a:t>
            </a:r>
          </a:p>
          <a:p>
            <a:pPr>
              <a:lnSpc>
                <a:spcPct val="90000"/>
              </a:lnSpc>
            </a:pPr>
            <a:r>
              <a:rPr lang="en-US" sz="2700">
                <a:solidFill>
                  <a:schemeClr val="bg1"/>
                </a:solidFill>
              </a:rPr>
              <a:t>Train/test split: 80%/20% (random_state=42)</a:t>
            </a:r>
          </a:p>
          <a:p>
            <a:pPr>
              <a:lnSpc>
                <a:spcPct val="90000"/>
              </a:lnSpc>
            </a:pPr>
            <a:r>
              <a:rPr lang="en-US" sz="2700">
                <a:solidFill>
                  <a:schemeClr val="bg1"/>
                </a:solidFill>
              </a:rPr>
              <a:t>Standardized numeric features (mean 0, std 1)</a:t>
            </a:r>
          </a:p>
        </p:txBody>
      </p:sp>
    </p:spTree>
    <p:extLst>
      <p:ext uri="{BB962C8B-B14F-4D97-AF65-F5344CB8AC3E}">
        <p14:creationId xmlns:p14="http://schemas.microsoft.com/office/powerpoint/2010/main" val="37431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F7CC228D-A334-A7BF-B331-A07F6D61AE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l="4966" r="8367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Baseline: Always predict mean training MPG</a:t>
            </a:r>
          </a:p>
          <a:p>
            <a:r>
              <a:rPr lang="en-US" sz="1700" dirty="0">
                <a:solidFill>
                  <a:schemeClr val="bg1"/>
                </a:solidFill>
              </a:rPr>
              <a:t>k-Nearest Neighbors regression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Euclidean distance in scaled feature space</a:t>
            </a:r>
          </a:p>
          <a:p>
            <a:r>
              <a:rPr lang="en-US" sz="1700" dirty="0">
                <a:solidFill>
                  <a:schemeClr val="bg1"/>
                </a:solidFill>
              </a:rPr>
              <a:t>Tuned k ∈ {1,3,5,7,9,11,13,15}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2D6F7C-31D9-1641-BDE0-6A03F47BE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9734" y="591616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69"/>
    </mc:Choice>
    <mc:Fallback xmlns="">
      <p:transition spd="slow" advTm="3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nochrome photograph of a horse inside a stable">
            <a:extLst>
              <a:ext uri="{FF2B5EF4-FFF2-40B4-BE49-F238E27FC236}">
                <a16:creationId xmlns:a16="http://schemas.microsoft.com/office/drawing/2014/main" id="{B483F1AA-916F-C933-4CF8-1421057F55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r="13334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Baseline: MAE = 5.88, MSE = 51.62, R^2 = -0.01</a:t>
            </a:r>
          </a:p>
          <a:p>
            <a:r>
              <a:rPr lang="en-US" sz="1700" dirty="0">
                <a:solidFill>
                  <a:schemeClr val="bg1"/>
                </a:solidFill>
              </a:rPr>
              <a:t>Best k =3</a:t>
            </a:r>
          </a:p>
          <a:p>
            <a:r>
              <a:rPr lang="en-US" sz="1700" dirty="0">
                <a:solidFill>
                  <a:schemeClr val="bg1"/>
                </a:solidFill>
              </a:rPr>
              <a:t>Final </a:t>
            </a:r>
            <a:r>
              <a:rPr lang="en-US" sz="1700" dirty="0" err="1">
                <a:solidFill>
                  <a:schemeClr val="bg1"/>
                </a:solidFill>
              </a:rPr>
              <a:t>kNN</a:t>
            </a:r>
            <a:r>
              <a:rPr lang="en-US" sz="1700" dirty="0">
                <a:solidFill>
                  <a:schemeClr val="bg1"/>
                </a:solidFill>
              </a:rPr>
              <a:t>(k=3): MAE = 1.87, MSE = 7.16, R^2 = 0.86</a:t>
            </a:r>
          </a:p>
          <a:p>
            <a:r>
              <a:rPr lang="en-US" sz="1700" dirty="0">
                <a:solidFill>
                  <a:schemeClr val="bg1"/>
                </a:solidFill>
              </a:rPr>
              <a:t>Big improvement over baseline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321E82-0DF9-2A91-24AF-A32198A49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3415" y="602773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25"/>
    </mc:Choice>
    <mc:Fallback xmlns="">
      <p:transition spd="slow" advTm="42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E7348-D18E-D635-8492-F2EF2580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 (True vs Predicted)</a:t>
            </a:r>
          </a:p>
        </p:txBody>
      </p:sp>
      <p:pic>
        <p:nvPicPr>
          <p:cNvPr id="5" name="Content Placeholder 4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CFA083E4-949E-E30E-0C55-B413B7C08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31" y="1675227"/>
            <a:ext cx="5424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D5C097-469F-05E1-F3BF-0FD2EEE3F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7892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2E4646-D5D4-8F3A-3CFC-6AFCAFD14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03112" y="598671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8"/>
    </mc:Choice>
    <mc:Fallback xmlns="">
      <p:transition spd="slow" advTm="22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246</Words>
  <Application>Microsoft Office PowerPoint</Application>
  <PresentationFormat>On-screen Show (4:3)</PresentationFormat>
  <Paragraphs>35</Paragraphs>
  <Slides>8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Office Theme</vt:lpstr>
      <vt:lpstr>Predicting Car Fuel Efficiency</vt:lpstr>
      <vt:lpstr>Problem</vt:lpstr>
      <vt:lpstr>Dataset</vt:lpstr>
      <vt:lpstr>Preprocessing</vt:lpstr>
      <vt:lpstr>Method</vt:lpstr>
      <vt:lpstr>Results</vt:lpstr>
      <vt:lpstr>Plot (True vs Predicted)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Kenyta B</cp:lastModifiedBy>
  <cp:revision>4</cp:revision>
  <dcterms:created xsi:type="dcterms:W3CDTF">2013-01-27T09:14:16Z</dcterms:created>
  <dcterms:modified xsi:type="dcterms:W3CDTF">2025-11-28T06:22:56Z</dcterms:modified>
  <cp:category/>
</cp:coreProperties>
</file>